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75BB"/>
    <a:srgbClr val="E96D1F"/>
    <a:srgbClr val="339966"/>
    <a:srgbClr val="D59F0F"/>
    <a:srgbClr val="A49A00"/>
    <a:srgbClr val="00467F"/>
    <a:srgbClr val="19FE63"/>
    <a:srgbClr val="00FFFE"/>
    <a:srgbClr val="FF17F5"/>
    <a:srgbClr val="7AAD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1" autoAdjust="0"/>
    <p:restoredTop sz="90651" autoAdjust="0"/>
  </p:normalViewPr>
  <p:slideViewPr>
    <p:cSldViewPr>
      <p:cViewPr>
        <p:scale>
          <a:sx n="100" d="100"/>
          <a:sy n="100" d="100"/>
        </p:scale>
        <p:origin x="-1266" y="-288"/>
      </p:cViewPr>
      <p:guideLst>
        <p:guide orient="horz" pos="1536"/>
        <p:guide pos="576"/>
      </p:guideLst>
    </p:cSldViewPr>
  </p:slideViewPr>
  <p:outlineViewPr>
    <p:cViewPr>
      <p:scale>
        <a:sx n="33" d="100"/>
        <a:sy n="33" d="100"/>
      </p:scale>
      <p:origin x="0" y="22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-2536" y="-120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913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9" y="0"/>
            <a:ext cx="298132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5"/>
            <a:ext cx="2982913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9" y="8831265"/>
            <a:ext cx="298132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6B331E5-0968-4AEF-92A4-80ACF7B5D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790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913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9" y="0"/>
            <a:ext cx="298132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6" y="4416427"/>
            <a:ext cx="5046663" cy="418306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5"/>
            <a:ext cx="2982913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9" y="8831265"/>
            <a:ext cx="298132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6FBA243-26B8-481D-8325-B438EAAEE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07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76AB1F-71A3-4ED1-ADE1-59B9A70ADC37}" type="slidenum">
              <a:rPr lang="en-US"/>
              <a:pPr/>
              <a:t>1</a:t>
            </a:fld>
            <a:endParaRPr lang="en-US"/>
          </a:p>
        </p:txBody>
      </p:sp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87438" y="690563"/>
            <a:ext cx="4706937" cy="35290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7853" y="4448175"/>
            <a:ext cx="4626108" cy="41417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4" descr="titlepagebg_solidblu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8763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909" name="Rectangle 85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098675"/>
            <a:ext cx="6248400" cy="14478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7910" name="Rectangle 8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3775075"/>
            <a:ext cx="6248400" cy="1101725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87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362200" y="6400800"/>
            <a:ext cx="63246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POPULATION REFERENCE BUREAU | www.prb.org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9425" y="533400"/>
            <a:ext cx="193357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3938" y="533400"/>
            <a:ext cx="5653087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938" y="533400"/>
            <a:ext cx="77390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33463" y="1676400"/>
            <a:ext cx="3787775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73638" y="1676400"/>
            <a:ext cx="3789362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938" y="533400"/>
            <a:ext cx="77390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33463" y="1676400"/>
            <a:ext cx="3787775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3638" y="1676400"/>
            <a:ext cx="3789362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938" y="533400"/>
            <a:ext cx="77390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33463" y="1676400"/>
            <a:ext cx="7729537" cy="46482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6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3463" y="1676400"/>
            <a:ext cx="378777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3638" y="1676400"/>
            <a:ext cx="3789362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1023938" y="533400"/>
            <a:ext cx="77390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3463" y="1676400"/>
            <a:ext cx="77295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84"/>
          <p:cNvSpPr>
            <a:spLocks noChangeShapeType="1"/>
          </p:cNvSpPr>
          <p:nvPr userDrawn="1"/>
        </p:nvSpPr>
        <p:spPr bwMode="auto">
          <a:xfrm>
            <a:off x="152400" y="533400"/>
            <a:ext cx="0" cy="6324600"/>
          </a:xfrm>
          <a:prstGeom prst="line">
            <a:avLst/>
          </a:prstGeom>
          <a:noFill/>
          <a:ln w="31750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34" charset="-128"/>
              <a:cs typeface="+mn-cs"/>
            </a:endParaRPr>
          </a:p>
        </p:txBody>
      </p:sp>
      <p:sp>
        <p:nvSpPr>
          <p:cNvPr id="1029" name="Text Box 85"/>
          <p:cNvSpPr txBox="1">
            <a:spLocks noChangeArrowheads="1"/>
          </p:cNvSpPr>
          <p:nvPr userDrawn="1"/>
        </p:nvSpPr>
        <p:spPr bwMode="auto">
          <a:xfrm>
            <a:off x="3886200" y="6507163"/>
            <a:ext cx="4953000" cy="1984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0" hangingPunct="0">
              <a:defRPr/>
            </a:pPr>
            <a:r>
              <a:rPr lang="en-US" sz="700" dirty="0" smtClean="0">
                <a:cs typeface="+mn-cs"/>
              </a:rPr>
              <a:t>© </a:t>
            </a:r>
            <a:r>
              <a:rPr lang="en-US" sz="700" dirty="0" smtClean="0">
                <a:solidFill>
                  <a:srgbClr val="333333"/>
                </a:solidFill>
                <a:cs typeface="+mn-cs"/>
              </a:rPr>
              <a:t>2012 Population Reference Bureau. All rights reserved. </a:t>
            </a:r>
            <a:r>
              <a:rPr lang="en-US" sz="700" dirty="0" err="1" smtClean="0">
                <a:solidFill>
                  <a:srgbClr val="333333"/>
                </a:solidFill>
                <a:cs typeface="+mn-cs"/>
              </a:rPr>
              <a:t>www.prb.org</a:t>
            </a:r>
            <a:endParaRPr lang="en-US" sz="700" dirty="0" smtClean="0">
              <a:solidFill>
                <a:srgbClr val="333333"/>
              </a:solidFill>
              <a:cs typeface="+mn-cs"/>
            </a:endParaRPr>
          </a:p>
        </p:txBody>
      </p:sp>
      <p:pic>
        <p:nvPicPr>
          <p:cNvPr id="1030" name="Picture 86" descr="ppt-logo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990600" y="6507163"/>
            <a:ext cx="2311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Line 87"/>
          <p:cNvSpPr>
            <a:spLocks noChangeShapeType="1"/>
          </p:cNvSpPr>
          <p:nvPr userDrawn="1"/>
        </p:nvSpPr>
        <p:spPr bwMode="auto">
          <a:xfrm flipH="1">
            <a:off x="990600" y="6477000"/>
            <a:ext cx="7772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  <p:sldLayoutId id="2147483728" r:id="rId12"/>
    <p:sldLayoutId id="2147483727" r:id="rId13"/>
    <p:sldLayoutId id="214748374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3138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703946902"/>
              </p:ext>
            </p:extLst>
          </p:nvPr>
        </p:nvGraphicFramePr>
        <p:xfrm>
          <a:off x="762000" y="1127125"/>
          <a:ext cx="8217236" cy="440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Chart" r:id="rId4" imgW="7524718" imgH="4029152" progId="MSGraph.Chart.8">
                  <p:embed followColorScheme="full"/>
                </p:oleObj>
              </mc:Choice>
              <mc:Fallback>
                <p:oleObj name="Chart" r:id="rId4" imgW="7524718" imgH="402915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127125"/>
                        <a:ext cx="8217236" cy="440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3139" name="Text Box 3"/>
          <p:cNvSpPr txBox="1">
            <a:spLocks noChangeArrowheads="1"/>
          </p:cNvSpPr>
          <p:nvPr/>
        </p:nvSpPr>
        <p:spPr bwMode="auto">
          <a:xfrm>
            <a:off x="6781800" y="19812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 b="1"/>
              <a:t>Females</a:t>
            </a:r>
            <a:endParaRPr lang="en-US" sz="1400" b="1"/>
          </a:p>
        </p:txBody>
      </p:sp>
      <p:sp>
        <p:nvSpPr>
          <p:cNvPr id="603140" name="Text Box 4"/>
          <p:cNvSpPr txBox="1">
            <a:spLocks noChangeArrowheads="1"/>
          </p:cNvSpPr>
          <p:nvPr/>
        </p:nvSpPr>
        <p:spPr bwMode="auto">
          <a:xfrm>
            <a:off x="914400" y="446087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b="1" dirty="0" smtClean="0">
                <a:solidFill>
                  <a:srgbClr val="2375BB"/>
                </a:solidFill>
              </a:rPr>
              <a:t>Age and Sex Structure of India</a:t>
            </a:r>
            <a:r>
              <a:rPr lang="en-US" sz="2000" b="1" dirty="0">
                <a:solidFill>
                  <a:srgbClr val="2375BB"/>
                </a:solidFill>
              </a:rPr>
              <a:t>, </a:t>
            </a:r>
            <a:r>
              <a:rPr lang="en-US" sz="2000" b="1" dirty="0" smtClean="0">
                <a:solidFill>
                  <a:srgbClr val="2375BB"/>
                </a:solidFill>
              </a:rPr>
              <a:t>2001</a:t>
            </a:r>
            <a:endParaRPr lang="en-US" sz="2000" b="1" dirty="0">
              <a:solidFill>
                <a:srgbClr val="2375BB"/>
              </a:solidFill>
              <a:latin typeface="Times New Roman" pitchFamily="18" charset="0"/>
            </a:endParaRPr>
          </a:p>
        </p:txBody>
      </p:sp>
      <p:sp>
        <p:nvSpPr>
          <p:cNvPr id="603141" name="Text Box 5"/>
          <p:cNvSpPr txBox="1">
            <a:spLocks noChangeArrowheads="1"/>
          </p:cNvSpPr>
          <p:nvPr/>
        </p:nvSpPr>
        <p:spPr bwMode="auto">
          <a:xfrm>
            <a:off x="933450" y="5943600"/>
            <a:ext cx="35433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1000" dirty="0" smtClean="0"/>
              <a:t>Source: </a:t>
            </a:r>
            <a:r>
              <a:rPr lang="en-US" sz="1000" i="1" dirty="0" smtClean="0"/>
              <a:t>2001 </a:t>
            </a:r>
            <a:r>
              <a:rPr lang="en-US" sz="1000" i="1" dirty="0"/>
              <a:t>Census of </a:t>
            </a:r>
            <a:r>
              <a:rPr lang="en-US" sz="1000" i="1" dirty="0" smtClean="0"/>
              <a:t>India</a:t>
            </a:r>
            <a:endParaRPr lang="en-US" sz="1000" i="1" dirty="0">
              <a:latin typeface="Times New Roman" pitchFamily="18" charset="0"/>
            </a:endParaRPr>
          </a:p>
          <a:p>
            <a:pPr algn="l"/>
            <a:endParaRPr lang="en-US" sz="1400" i="1" dirty="0">
              <a:latin typeface="Times New Roman" pitchFamily="18" charset="0"/>
            </a:endParaRPr>
          </a:p>
        </p:txBody>
      </p:sp>
      <p:sp>
        <p:nvSpPr>
          <p:cNvPr id="603142" name="Text Box 6"/>
          <p:cNvSpPr txBox="1">
            <a:spLocks noChangeArrowheads="1"/>
          </p:cNvSpPr>
          <p:nvPr/>
        </p:nvSpPr>
        <p:spPr bwMode="auto">
          <a:xfrm>
            <a:off x="457200" y="95885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 b="1" dirty="0"/>
              <a:t>Age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603143" name="Text Box 7"/>
          <p:cNvSpPr txBox="1">
            <a:spLocks noChangeArrowheads="1"/>
          </p:cNvSpPr>
          <p:nvPr/>
        </p:nvSpPr>
        <p:spPr bwMode="auto">
          <a:xfrm>
            <a:off x="4267200" y="5395913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 b="1" dirty="0"/>
              <a:t>Percent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603144" name="Text Box 8"/>
          <p:cNvSpPr txBox="1">
            <a:spLocks noChangeArrowheads="1"/>
          </p:cNvSpPr>
          <p:nvPr/>
        </p:nvSpPr>
        <p:spPr bwMode="auto">
          <a:xfrm>
            <a:off x="1752600" y="19050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1600" b="1"/>
              <a:t>Males</a:t>
            </a:r>
            <a:endParaRPr lang="en-US" sz="1600" b="1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0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1">
      <a:dk1>
        <a:srgbClr val="000000"/>
      </a:dk1>
      <a:lt1>
        <a:srgbClr val="EAEAEA"/>
      </a:lt1>
      <a:dk2>
        <a:srgbClr val="265E9E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265E9E"/>
      </a:hlink>
      <a:folHlink>
        <a:srgbClr val="D05124"/>
      </a:folHlink>
    </a:clrScheme>
    <a:fontScheme name="Bold Strip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old Stripes 1">
        <a:dk1>
          <a:srgbClr val="000000"/>
        </a:dk1>
        <a:lt1>
          <a:srgbClr val="EAEAEA"/>
        </a:lt1>
        <a:dk2>
          <a:srgbClr val="265E9E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265E9E"/>
        </a:hlink>
        <a:folHlink>
          <a:srgbClr val="D051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2">
        <a:dk1>
          <a:srgbClr val="EAEAEA"/>
        </a:dk1>
        <a:lt1>
          <a:srgbClr val="FFFFFF"/>
        </a:lt1>
        <a:dk2>
          <a:srgbClr val="EAEAEA"/>
        </a:dk2>
        <a:lt2>
          <a:srgbClr val="FFFFFF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DADADA"/>
        </a:accent4>
        <a:accent5>
          <a:srgbClr val="FFFFFF"/>
        </a:accent5>
        <a:accent6>
          <a:srgbClr val="C8C8C8"/>
        </a:accent6>
        <a:hlink>
          <a:srgbClr val="265E9E"/>
        </a:hlink>
        <a:folHlink>
          <a:srgbClr val="D0512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EAEAEA"/>
      </a:lt1>
      <a:dk2>
        <a:srgbClr val="265E9E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265E9E"/>
      </a:hlink>
      <a:folHlink>
        <a:srgbClr val="D0512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EAEAEA"/>
      </a:lt1>
      <a:dk2>
        <a:srgbClr val="265E9E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265E9E"/>
      </a:hlink>
      <a:folHlink>
        <a:srgbClr val="D0512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ld Stripes 2">
    <a:dk1>
      <a:srgbClr val="EAEAEA"/>
    </a:dk1>
    <a:lt1>
      <a:srgbClr val="FFFFFF"/>
    </a:lt1>
    <a:dk2>
      <a:srgbClr val="EAEAEA"/>
    </a:dk2>
    <a:lt2>
      <a:srgbClr val="FFFFFF"/>
    </a:lt2>
    <a:accent1>
      <a:srgbClr val="FFFFFF"/>
    </a:accent1>
    <a:accent2>
      <a:srgbClr val="DDDDDD"/>
    </a:accent2>
    <a:accent3>
      <a:srgbClr val="F3F3F3"/>
    </a:accent3>
    <a:accent4>
      <a:srgbClr val="DADADA"/>
    </a:accent4>
    <a:accent5>
      <a:srgbClr val="FFFFFF"/>
    </a:accent5>
    <a:accent6>
      <a:srgbClr val="C8C8C8"/>
    </a:accent6>
    <a:hlink>
      <a:srgbClr val="265E9E"/>
    </a:hlink>
    <a:folHlink>
      <a:srgbClr val="D0512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4029</TotalTime>
  <Words>19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Bold Stripes</vt:lpstr>
      <vt:lpstr>Chart</vt:lpstr>
      <vt:lpstr>PowerPoint Presentation</vt:lpstr>
    </vt:vector>
  </TitlesOfParts>
  <Company>PRB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PRB</dc:creator>
  <cp:lastModifiedBy>Tyjen Tsai</cp:lastModifiedBy>
  <cp:revision>195</cp:revision>
  <cp:lastPrinted>2011-07-26T20:56:00Z</cp:lastPrinted>
  <dcterms:created xsi:type="dcterms:W3CDTF">2011-07-23T19:43:15Z</dcterms:created>
  <dcterms:modified xsi:type="dcterms:W3CDTF">2012-02-22T20:41:25Z</dcterms:modified>
</cp:coreProperties>
</file>