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75BB"/>
    <a:srgbClr val="E96D1F"/>
    <a:srgbClr val="339966"/>
    <a:srgbClr val="D59F0F"/>
    <a:srgbClr val="A49A00"/>
    <a:srgbClr val="00467F"/>
    <a:srgbClr val="19FE63"/>
    <a:srgbClr val="00FFFE"/>
    <a:srgbClr val="FF17F5"/>
    <a:srgbClr val="7AA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1" autoAdjust="0"/>
    <p:restoredTop sz="90651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1536"/>
        <p:guide pos="576"/>
      </p:guideLst>
    </p:cSldViewPr>
  </p:slideViewPr>
  <p:outlineViewPr>
    <p:cViewPr>
      <p:scale>
        <a:sx n="33" d="100"/>
        <a:sy n="33" d="100"/>
      </p:scale>
      <p:origin x="0" y="2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2536" y="-12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913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9" y="0"/>
            <a:ext cx="298132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5"/>
            <a:ext cx="2982913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9" y="8831265"/>
            <a:ext cx="298132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6B331E5-0968-4AEF-92A4-80ACF7B5D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90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913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9" y="0"/>
            <a:ext cx="298132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6" y="4416427"/>
            <a:ext cx="5046663" cy="41830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5"/>
            <a:ext cx="2982913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9" y="8831265"/>
            <a:ext cx="298132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6FBA243-26B8-481D-8325-B438EAAEE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07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DF1953-959F-415D-909E-52244AD7FE9D}" type="slidenum">
              <a:rPr lang="en-US"/>
              <a:pPr/>
              <a:t>1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4" descr="titlepagebg_solidblu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8763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909" name="Rectangle 85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098675"/>
            <a:ext cx="6248400" cy="14478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7910" name="Rectangle 8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775075"/>
            <a:ext cx="6248400" cy="1101725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87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362200" y="6400800"/>
            <a:ext cx="6324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POPULATION REFERENCE BUREAU | www.prb.org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9425" y="533400"/>
            <a:ext cx="193357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3938" y="533400"/>
            <a:ext cx="5653087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938" y="533400"/>
            <a:ext cx="77390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3463" y="1676400"/>
            <a:ext cx="3787775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73638" y="1676400"/>
            <a:ext cx="3789362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938" y="533400"/>
            <a:ext cx="77390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3463" y="1676400"/>
            <a:ext cx="3787775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3638" y="1676400"/>
            <a:ext cx="378936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3463" y="1676400"/>
            <a:ext cx="37877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3638" y="1676400"/>
            <a:ext cx="37893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1023938" y="533400"/>
            <a:ext cx="77390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3463" y="1676400"/>
            <a:ext cx="7729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84"/>
          <p:cNvSpPr>
            <a:spLocks noChangeShapeType="1"/>
          </p:cNvSpPr>
          <p:nvPr userDrawn="1"/>
        </p:nvSpPr>
        <p:spPr bwMode="auto">
          <a:xfrm>
            <a:off x="152400" y="533400"/>
            <a:ext cx="0" cy="6324600"/>
          </a:xfrm>
          <a:prstGeom prst="line">
            <a:avLst/>
          </a:prstGeom>
          <a:noFill/>
          <a:ln w="317500">
            <a:solidFill>
              <a:schemeClr val="tx2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34" charset="-128"/>
              <a:cs typeface="+mn-cs"/>
            </a:endParaRPr>
          </a:p>
        </p:txBody>
      </p:sp>
      <p:sp>
        <p:nvSpPr>
          <p:cNvPr id="1029" name="Text Box 85"/>
          <p:cNvSpPr txBox="1">
            <a:spLocks noChangeArrowheads="1"/>
          </p:cNvSpPr>
          <p:nvPr userDrawn="1"/>
        </p:nvSpPr>
        <p:spPr bwMode="auto">
          <a:xfrm>
            <a:off x="3886200" y="6507163"/>
            <a:ext cx="4953000" cy="198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0" hangingPunct="0">
              <a:defRPr/>
            </a:pPr>
            <a:r>
              <a:rPr lang="en-US" sz="700" dirty="0" smtClean="0">
                <a:cs typeface="+mn-cs"/>
              </a:rPr>
              <a:t>© </a:t>
            </a:r>
            <a:r>
              <a:rPr lang="en-US" sz="700" dirty="0" smtClean="0">
                <a:solidFill>
                  <a:srgbClr val="333333"/>
                </a:solidFill>
                <a:cs typeface="+mn-cs"/>
              </a:rPr>
              <a:t>2012 Population Reference Bureau. All rights reserved. </a:t>
            </a:r>
            <a:r>
              <a:rPr lang="en-US" sz="700" dirty="0" err="1" smtClean="0">
                <a:solidFill>
                  <a:srgbClr val="333333"/>
                </a:solidFill>
                <a:cs typeface="+mn-cs"/>
              </a:rPr>
              <a:t>www.prb.org</a:t>
            </a:r>
            <a:endParaRPr lang="en-US" sz="700" dirty="0" smtClean="0">
              <a:solidFill>
                <a:srgbClr val="333333"/>
              </a:solidFill>
              <a:cs typeface="+mn-cs"/>
            </a:endParaRPr>
          </a:p>
        </p:txBody>
      </p:sp>
      <p:pic>
        <p:nvPicPr>
          <p:cNvPr id="1030" name="Picture 86" descr="ppt-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990600" y="6507163"/>
            <a:ext cx="2311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Line 87"/>
          <p:cNvSpPr>
            <a:spLocks noChangeShapeType="1"/>
          </p:cNvSpPr>
          <p:nvPr userDrawn="1"/>
        </p:nvSpPr>
        <p:spPr bwMode="auto">
          <a:xfrm flipH="1">
            <a:off x="990600" y="6477000"/>
            <a:ext cx="7772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  <p:sldLayoutId id="2147483728" r:id="rId12"/>
    <p:sldLayoutId id="21474837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5300" y="561975"/>
            <a:ext cx="8280052" cy="5704046"/>
            <a:chOff x="495300" y="561975"/>
            <a:chExt cx="8280052" cy="5704046"/>
          </a:xfrm>
        </p:grpSpPr>
        <p:graphicFrame>
          <p:nvGraphicFramePr>
            <p:cNvPr id="22323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2400074"/>
                </p:ext>
              </p:extLst>
            </p:nvPr>
          </p:nvGraphicFramePr>
          <p:xfrm>
            <a:off x="495300" y="600075"/>
            <a:ext cx="8280052" cy="48079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89" name="Chart" r:id="rId4" imgW="9010605" imgH="5238767" progId="Excel.Chart.8">
                    <p:embed/>
                  </p:oleObj>
                </mc:Choice>
                <mc:Fallback>
                  <p:oleObj name="Chart" r:id="rId4" imgW="9010605" imgH="5238767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" y="600075"/>
                          <a:ext cx="8280052" cy="48079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3237" name="Text Box 5"/>
            <p:cNvSpPr txBox="1">
              <a:spLocks noChangeArrowheads="1"/>
            </p:cNvSpPr>
            <p:nvPr/>
          </p:nvSpPr>
          <p:spPr bwMode="auto">
            <a:xfrm>
              <a:off x="990600" y="6019800"/>
              <a:ext cx="48006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000" dirty="0" smtClean="0"/>
                <a:t>Source: Registrar </a:t>
              </a:r>
              <a:r>
                <a:rPr lang="en-US" sz="1000" dirty="0"/>
                <a:t>General of India, </a:t>
              </a:r>
              <a:r>
                <a:rPr lang="en-US" sz="1000" i="1" dirty="0"/>
                <a:t>Sample Registration </a:t>
              </a:r>
              <a:r>
                <a:rPr lang="en-US" sz="1000" i="1" dirty="0" smtClean="0"/>
                <a:t>System</a:t>
              </a:r>
              <a:endParaRPr lang="en-US" sz="1000" i="1" dirty="0"/>
            </a:p>
          </p:txBody>
        </p:sp>
        <p:sp>
          <p:nvSpPr>
            <p:cNvPr id="223238" name="Text Box 6"/>
            <p:cNvSpPr txBox="1">
              <a:spLocks noChangeArrowheads="1"/>
            </p:cNvSpPr>
            <p:nvPr/>
          </p:nvSpPr>
          <p:spPr bwMode="auto">
            <a:xfrm>
              <a:off x="609600" y="1143000"/>
              <a:ext cx="26670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1400" b="1" dirty="0"/>
                <a:t>Lifetime births per woman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09600" y="561975"/>
              <a:ext cx="655320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2375BB"/>
                  </a:solidFill>
                </a:rPr>
                <a:t>Fertility Rates in India, 2008</a:t>
              </a:r>
              <a:endParaRPr lang="en-US" b="1" dirty="0">
                <a:solidFill>
                  <a:srgbClr val="2375B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66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1">
      <a:dk1>
        <a:srgbClr val="000000"/>
      </a:dk1>
      <a:lt1>
        <a:srgbClr val="EAEAEA"/>
      </a:lt1>
      <a:dk2>
        <a:srgbClr val="265E9E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265E9E"/>
      </a:hlink>
      <a:folHlink>
        <a:srgbClr val="D05124"/>
      </a:folHlink>
    </a:clrScheme>
    <a:fontScheme name="Bold Strip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old Stripes 1">
        <a:dk1>
          <a:srgbClr val="000000"/>
        </a:dk1>
        <a:lt1>
          <a:srgbClr val="EAEAEA"/>
        </a:lt1>
        <a:dk2>
          <a:srgbClr val="265E9E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265E9E"/>
        </a:hlink>
        <a:folHlink>
          <a:srgbClr val="D051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2">
        <a:dk1>
          <a:srgbClr val="EAEAEA"/>
        </a:dk1>
        <a:lt1>
          <a:srgbClr val="FFFFFF"/>
        </a:lt1>
        <a:dk2>
          <a:srgbClr val="EAEAEA"/>
        </a:dk2>
        <a:lt2>
          <a:srgbClr val="FFFFFF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DADADA"/>
        </a:accent4>
        <a:accent5>
          <a:srgbClr val="FFFFFF"/>
        </a:accent5>
        <a:accent6>
          <a:srgbClr val="C8C8C8"/>
        </a:accent6>
        <a:hlink>
          <a:srgbClr val="265E9E"/>
        </a:hlink>
        <a:folHlink>
          <a:srgbClr val="D051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EAEAEA"/>
      </a:lt1>
      <a:dk2>
        <a:srgbClr val="265E9E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265E9E"/>
      </a:hlink>
      <a:folHlink>
        <a:srgbClr val="D051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EAEAEA"/>
      </a:lt1>
      <a:dk2>
        <a:srgbClr val="265E9E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265E9E"/>
      </a:hlink>
      <a:folHlink>
        <a:srgbClr val="D051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ld Stripes 2">
    <a:dk1>
      <a:srgbClr val="EAEAEA"/>
    </a:dk1>
    <a:lt1>
      <a:srgbClr val="FFFFFF"/>
    </a:lt1>
    <a:dk2>
      <a:srgbClr val="EAEAEA"/>
    </a:dk2>
    <a:lt2>
      <a:srgbClr val="FFFFFF"/>
    </a:lt2>
    <a:accent1>
      <a:srgbClr val="FFFFFF"/>
    </a:accent1>
    <a:accent2>
      <a:srgbClr val="DDDDDD"/>
    </a:accent2>
    <a:accent3>
      <a:srgbClr val="F3F3F3"/>
    </a:accent3>
    <a:accent4>
      <a:srgbClr val="DADADA"/>
    </a:accent4>
    <a:accent5>
      <a:srgbClr val="FFFFFF"/>
    </a:accent5>
    <a:accent6>
      <a:srgbClr val="C8C8C8"/>
    </a:accent6>
    <a:hlink>
      <a:srgbClr val="265E9E"/>
    </a:hlink>
    <a:folHlink>
      <a:srgbClr val="D0512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4030</TotalTime>
  <Words>21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Bold Stripes</vt:lpstr>
      <vt:lpstr>Chart</vt:lpstr>
      <vt:lpstr>PowerPoint Presentation</vt:lpstr>
    </vt:vector>
  </TitlesOfParts>
  <Company>PRB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PRB</dc:creator>
  <cp:lastModifiedBy>Tyjen Tsai</cp:lastModifiedBy>
  <cp:revision>196</cp:revision>
  <cp:lastPrinted>2011-07-26T20:56:00Z</cp:lastPrinted>
  <dcterms:created xsi:type="dcterms:W3CDTF">2011-07-23T19:43:15Z</dcterms:created>
  <dcterms:modified xsi:type="dcterms:W3CDTF">2012-02-22T20:40:13Z</dcterms:modified>
</cp:coreProperties>
</file>