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6D1F"/>
    <a:srgbClr val="2375BB"/>
    <a:srgbClr val="339966"/>
    <a:srgbClr val="D59F0F"/>
    <a:srgbClr val="A49A00"/>
    <a:srgbClr val="00467F"/>
    <a:srgbClr val="19FE63"/>
    <a:srgbClr val="00FFFE"/>
    <a:srgbClr val="FF17F5"/>
    <a:srgbClr val="7AA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1" autoAdjust="0"/>
    <p:restoredTop sz="90651" autoAdjust="0"/>
  </p:normalViewPr>
  <p:slideViewPr>
    <p:cSldViewPr>
      <p:cViewPr>
        <p:scale>
          <a:sx n="100" d="100"/>
          <a:sy n="100" d="100"/>
        </p:scale>
        <p:origin x="-1266" y="-288"/>
      </p:cViewPr>
      <p:guideLst>
        <p:guide orient="horz" pos="1536"/>
        <p:guide pos="576"/>
      </p:guideLst>
    </p:cSldViewPr>
  </p:slideViewPr>
  <p:outlineViewPr>
    <p:cViewPr>
      <p:scale>
        <a:sx n="33" d="100"/>
        <a:sy n="33" d="100"/>
      </p:scale>
      <p:origin x="0" y="22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2536" y="-12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6B331E5-0968-4AEF-92A4-80ACF7B5D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90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6" y="4416427"/>
            <a:ext cx="5046663" cy="41830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6FBA243-26B8-481D-8325-B438EAAEE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07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C004FD-9AD6-4D89-8517-1350567C628A}" type="slidenum">
              <a:rPr lang="en-US"/>
              <a:pPr/>
              <a:t>1</a:t>
            </a:fld>
            <a:endParaRPr lang="en-US"/>
          </a:p>
        </p:txBody>
      </p:sp>
      <p:sp>
        <p:nvSpPr>
          <p:cNvPr id="41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87438" y="690563"/>
            <a:ext cx="4706937" cy="3529012"/>
          </a:xfrm>
          <a:ln/>
        </p:spPr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7575" y="4448175"/>
            <a:ext cx="5046663" cy="414178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4" descr="titlepagebg_solidblu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87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909" name="Rectangle 85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098675"/>
            <a:ext cx="6248400" cy="14478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7910" name="Rectangle 8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8200" y="3775075"/>
            <a:ext cx="6248400" cy="1101725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87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362200" y="6400800"/>
            <a:ext cx="6324600" cy="457200"/>
          </a:xfrm>
          <a:prstGeom prst="rect">
            <a:avLst/>
          </a:prstGeo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POPULATION REFERENCE BUREAU | www.prb.org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9425" y="533400"/>
            <a:ext cx="1933575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3938" y="533400"/>
            <a:ext cx="565308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33463" y="1676400"/>
            <a:ext cx="7729537" cy="4648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42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1023938" y="533400"/>
            <a:ext cx="77390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3463" y="1676400"/>
            <a:ext cx="772953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Line 84"/>
          <p:cNvSpPr>
            <a:spLocks noChangeShapeType="1"/>
          </p:cNvSpPr>
          <p:nvPr/>
        </p:nvSpPr>
        <p:spPr bwMode="auto">
          <a:xfrm>
            <a:off x="152400" y="533400"/>
            <a:ext cx="0" cy="6324600"/>
          </a:xfrm>
          <a:prstGeom prst="line">
            <a:avLst/>
          </a:prstGeom>
          <a:noFill/>
          <a:ln w="317500">
            <a:solidFill>
              <a:schemeClr val="tx2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  <p:sp>
        <p:nvSpPr>
          <p:cNvPr id="1029" name="Text Box 85"/>
          <p:cNvSpPr txBox="1">
            <a:spLocks noChangeArrowheads="1"/>
          </p:cNvSpPr>
          <p:nvPr/>
        </p:nvSpPr>
        <p:spPr bwMode="auto">
          <a:xfrm>
            <a:off x="3886200" y="6507163"/>
            <a:ext cx="4953000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0" hangingPunct="0">
              <a:defRPr/>
            </a:pPr>
            <a:r>
              <a:rPr lang="en-US" sz="700" dirty="0" smtClean="0">
                <a:cs typeface="+mn-cs"/>
              </a:rPr>
              <a:t>© </a:t>
            </a:r>
            <a:r>
              <a:rPr lang="en-US" sz="700" dirty="0" smtClean="0">
                <a:solidFill>
                  <a:srgbClr val="333333"/>
                </a:solidFill>
                <a:cs typeface="+mn-cs"/>
              </a:rPr>
              <a:t>2012 Population Reference Bureau. All rights reserved. </a:t>
            </a:r>
            <a:r>
              <a:rPr lang="en-US" sz="700" dirty="0" err="1" smtClean="0">
                <a:solidFill>
                  <a:srgbClr val="333333"/>
                </a:solidFill>
                <a:cs typeface="+mn-cs"/>
              </a:rPr>
              <a:t>www.prb.org</a:t>
            </a:r>
            <a:endParaRPr lang="en-US" sz="700" dirty="0" smtClean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1030" name="Picture 86" descr="ppt-logo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990600" y="6507163"/>
            <a:ext cx="2311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Line 87"/>
          <p:cNvSpPr>
            <a:spLocks noChangeShapeType="1"/>
          </p:cNvSpPr>
          <p:nvPr/>
        </p:nvSpPr>
        <p:spPr bwMode="auto">
          <a:xfrm flipH="1">
            <a:off x="990600" y="6477000"/>
            <a:ext cx="777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7" r:id="rId3"/>
    <p:sldLayoutId id="2147483736" r:id="rId4"/>
    <p:sldLayoutId id="2147483735" r:id="rId5"/>
    <p:sldLayoutId id="2147483734" r:id="rId6"/>
    <p:sldLayoutId id="2147483733" r:id="rId7"/>
    <p:sldLayoutId id="2147483732" r:id="rId8"/>
    <p:sldLayoutId id="2147483731" r:id="rId9"/>
    <p:sldLayoutId id="2147483730" r:id="rId10"/>
    <p:sldLayoutId id="2147483729" r:id="rId11"/>
    <p:sldLayoutId id="2147483728" r:id="rId12"/>
    <p:sldLayoutId id="2147483727" r:id="rId13"/>
    <p:sldLayoutId id="2147483740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7794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817399178"/>
              </p:ext>
            </p:extLst>
          </p:nvPr>
        </p:nvGraphicFramePr>
        <p:xfrm>
          <a:off x="728054" y="1524000"/>
          <a:ext cx="8290020" cy="438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0" name="Chart" r:id="rId4" imgW="7772472" imgH="4114935" progId="MSGraph.Chart.8">
                  <p:embed followColorScheme="full"/>
                </p:oleObj>
              </mc:Choice>
              <mc:Fallback>
                <p:oleObj name="Chart" r:id="rId4" imgW="7772472" imgH="4114935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054" y="1524000"/>
                        <a:ext cx="8290020" cy="438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7796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8077200" cy="685800"/>
          </a:xfrm>
          <a:noFill/>
          <a:ln/>
        </p:spPr>
        <p:txBody>
          <a:bodyPr anchor="ctr"/>
          <a:lstStyle/>
          <a:p>
            <a:r>
              <a:rPr lang="en-US" altLang="de-DE" sz="2000" b="1" dirty="0"/>
              <a:t>Household Availability of Electricity and Sanitation Facilities, India, 2001</a:t>
            </a:r>
            <a:endParaRPr lang="en-US" altLang="de-DE" sz="1200" b="1" dirty="0"/>
          </a:p>
        </p:txBody>
      </p:sp>
      <p:sp>
        <p:nvSpPr>
          <p:cNvPr id="417797" name="Text Box 5"/>
          <p:cNvSpPr txBox="1">
            <a:spLocks noChangeArrowheads="1"/>
          </p:cNvSpPr>
          <p:nvPr/>
        </p:nvSpPr>
        <p:spPr bwMode="auto">
          <a:xfrm>
            <a:off x="457200" y="1143000"/>
            <a:ext cx="1752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sz="1400" b="1" dirty="0"/>
              <a:t>Percent</a:t>
            </a:r>
          </a:p>
        </p:txBody>
      </p:sp>
      <p:sp>
        <p:nvSpPr>
          <p:cNvPr id="417798" name="Rectangle 6"/>
          <p:cNvSpPr>
            <a:spLocks noChangeArrowheads="1"/>
          </p:cNvSpPr>
          <p:nvPr/>
        </p:nvSpPr>
        <p:spPr bwMode="auto">
          <a:xfrm>
            <a:off x="990600" y="6172200"/>
            <a:ext cx="43481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1000"/>
              <a:t> </a:t>
            </a:r>
          </a:p>
        </p:txBody>
      </p:sp>
      <p:sp>
        <p:nvSpPr>
          <p:cNvPr id="417800" name="Rectangle 8"/>
          <p:cNvSpPr>
            <a:spLocks noChangeArrowheads="1"/>
          </p:cNvSpPr>
          <p:nvPr/>
        </p:nvSpPr>
        <p:spPr bwMode="auto">
          <a:xfrm>
            <a:off x="914400" y="5791200"/>
            <a:ext cx="6858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1000"/>
              <a:t> </a:t>
            </a:r>
          </a:p>
        </p:txBody>
      </p:sp>
      <p:sp>
        <p:nvSpPr>
          <p:cNvPr id="417801" name="Text Box 9"/>
          <p:cNvSpPr txBox="1">
            <a:spLocks noChangeArrowheads="1"/>
          </p:cNvSpPr>
          <p:nvPr/>
        </p:nvSpPr>
        <p:spPr bwMode="auto">
          <a:xfrm>
            <a:off x="914400" y="6019800"/>
            <a:ext cx="3733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000" dirty="0" smtClean="0"/>
              <a:t>Source: </a:t>
            </a:r>
            <a:r>
              <a:rPr lang="en-US" sz="1000" i="1" dirty="0" smtClean="0"/>
              <a:t>2001 </a:t>
            </a:r>
            <a:r>
              <a:rPr lang="en-US" sz="1000" i="1" dirty="0"/>
              <a:t>Census of </a:t>
            </a:r>
            <a:r>
              <a:rPr lang="en-US" sz="1000" i="1" dirty="0" smtClean="0"/>
              <a:t>India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63267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ld Stripes">
  <a:themeElements>
    <a:clrScheme name="Bold Stripes 1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Bold Strip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old Stripes 1">
        <a:dk1>
          <a:srgbClr val="000000"/>
        </a:dk1>
        <a:lt1>
          <a:srgbClr val="EAEAEA"/>
        </a:lt1>
        <a:dk2>
          <a:srgbClr val="265E9E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2">
        <a:dk1>
          <a:srgbClr val="EAEAEA"/>
        </a:dk1>
        <a:lt1>
          <a:srgbClr val="FFFFFF"/>
        </a:lt1>
        <a:dk2>
          <a:srgbClr val="EAEAEA"/>
        </a:dk2>
        <a:lt2>
          <a:srgbClr val="FFFFFF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DADADA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old Stripes 2">
    <a:dk1>
      <a:srgbClr val="EAEAEA"/>
    </a:dk1>
    <a:lt1>
      <a:srgbClr val="FFFFFF"/>
    </a:lt1>
    <a:dk2>
      <a:srgbClr val="EAEAEA"/>
    </a:dk2>
    <a:lt2>
      <a:srgbClr val="FFFFFF"/>
    </a:lt2>
    <a:accent1>
      <a:srgbClr val="FFFFFF"/>
    </a:accent1>
    <a:accent2>
      <a:srgbClr val="DDDDDD"/>
    </a:accent2>
    <a:accent3>
      <a:srgbClr val="F3F3F3"/>
    </a:accent3>
    <a:accent4>
      <a:srgbClr val="DADADA"/>
    </a:accent4>
    <a:accent5>
      <a:srgbClr val="FFFFFF"/>
    </a:accent5>
    <a:accent6>
      <a:srgbClr val="C8C8C8"/>
    </a:accent6>
    <a:hlink>
      <a:srgbClr val="265E9E"/>
    </a:hlink>
    <a:folHlink>
      <a:srgbClr val="D0512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4047</TotalTime>
  <Words>21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Bold Stripes</vt:lpstr>
      <vt:lpstr>Chart</vt:lpstr>
      <vt:lpstr>Household Availability of Electricity and Sanitation Facilities, India, 2001</vt:lpstr>
    </vt:vector>
  </TitlesOfParts>
  <Company>PRB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PRB</dc:creator>
  <cp:lastModifiedBy>Tyjen Tsai</cp:lastModifiedBy>
  <cp:revision>204</cp:revision>
  <cp:lastPrinted>2011-07-26T20:56:00Z</cp:lastPrinted>
  <dcterms:created xsi:type="dcterms:W3CDTF">2011-07-23T19:43:15Z</dcterms:created>
  <dcterms:modified xsi:type="dcterms:W3CDTF">2012-02-22T20:40:30Z</dcterms:modified>
</cp:coreProperties>
</file>