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D1F"/>
    <a:srgbClr val="2375BB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25699-2E28-4F08-B25B-633B793CF647}" type="slidenum">
              <a:rPr lang="en-US"/>
              <a:pPr/>
              <a:t>1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690563"/>
            <a:ext cx="4706937" cy="3529012"/>
          </a:xfrm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48175"/>
            <a:ext cx="5046663" cy="41417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33463" y="1676400"/>
            <a:ext cx="7729537" cy="4648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8274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76906200"/>
              </p:ext>
            </p:extLst>
          </p:nvPr>
        </p:nvGraphicFramePr>
        <p:xfrm>
          <a:off x="653100" y="1371599"/>
          <a:ext cx="8346987" cy="4419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Chart" r:id="rId4" imgW="7772472" imgH="4114935" progId="MSGraph.Chart.8">
                  <p:embed followColorScheme="full"/>
                </p:oleObj>
              </mc:Choice>
              <mc:Fallback>
                <p:oleObj name="Chart" r:id="rId4" imgW="7772472" imgH="411493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100" y="1371599"/>
                        <a:ext cx="8346987" cy="44196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8275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848600" cy="762000"/>
          </a:xfrm>
          <a:noFill/>
          <a:ln/>
        </p:spPr>
        <p:txBody>
          <a:bodyPr anchor="ctr"/>
          <a:lstStyle/>
          <a:p>
            <a:r>
              <a:rPr lang="en-US" altLang="de-DE" sz="2000" b="1" dirty="0"/>
              <a:t>Households </a:t>
            </a:r>
            <a:r>
              <a:rPr lang="en-US" altLang="de-DE" sz="2000" b="1" dirty="0" smtClean="0"/>
              <a:t>With </a:t>
            </a:r>
            <a:r>
              <a:rPr lang="en-US" altLang="de-DE" sz="2000" b="1" dirty="0"/>
              <a:t>Access to Tap Water, India and Selected States, </a:t>
            </a:r>
            <a:r>
              <a:rPr lang="en-US" altLang="de-DE" sz="2000" b="1" dirty="0" smtClean="0"/>
              <a:t>2001, </a:t>
            </a:r>
            <a:r>
              <a:rPr lang="en-US" altLang="de-DE" sz="2000" b="1" dirty="0"/>
              <a:t>and China, 1990 and 2008</a:t>
            </a:r>
            <a:endParaRPr lang="en-US" altLang="de-DE" sz="1200" b="1" dirty="0"/>
          </a:p>
        </p:txBody>
      </p:sp>
      <p:sp>
        <p:nvSpPr>
          <p:cNvPr id="438276" name="Text Box 4"/>
          <p:cNvSpPr txBox="1">
            <a:spLocks noChangeArrowheads="1"/>
          </p:cNvSpPr>
          <p:nvPr/>
        </p:nvSpPr>
        <p:spPr bwMode="auto">
          <a:xfrm>
            <a:off x="457200" y="11430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1400" b="1"/>
              <a:t>Percent</a:t>
            </a:r>
          </a:p>
        </p:txBody>
      </p:sp>
      <p:sp>
        <p:nvSpPr>
          <p:cNvPr id="438277" name="Rectangle 5"/>
          <p:cNvSpPr>
            <a:spLocks noChangeArrowheads="1"/>
          </p:cNvSpPr>
          <p:nvPr/>
        </p:nvSpPr>
        <p:spPr bwMode="auto">
          <a:xfrm>
            <a:off x="990600" y="6172200"/>
            <a:ext cx="43481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000"/>
              <a:t> </a:t>
            </a:r>
          </a:p>
        </p:txBody>
      </p:sp>
      <p:sp>
        <p:nvSpPr>
          <p:cNvPr id="438278" name="Rectangle 6"/>
          <p:cNvSpPr>
            <a:spLocks noChangeArrowheads="1"/>
          </p:cNvSpPr>
          <p:nvPr/>
        </p:nvSpPr>
        <p:spPr bwMode="auto">
          <a:xfrm>
            <a:off x="914400" y="5791200"/>
            <a:ext cx="6858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000"/>
              <a:t> </a:t>
            </a:r>
          </a:p>
        </p:txBody>
      </p:sp>
      <p:sp>
        <p:nvSpPr>
          <p:cNvPr id="438279" name="Text Box 7"/>
          <p:cNvSpPr txBox="1">
            <a:spLocks noChangeArrowheads="1"/>
          </p:cNvSpPr>
          <p:nvPr/>
        </p:nvSpPr>
        <p:spPr bwMode="auto">
          <a:xfrm>
            <a:off x="914400" y="6019800"/>
            <a:ext cx="6019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000" dirty="0" smtClean="0"/>
              <a:t>Sources:</a:t>
            </a:r>
            <a:r>
              <a:rPr lang="en-US" sz="1000" i="1" dirty="0" smtClean="0"/>
              <a:t> 2001 </a:t>
            </a:r>
            <a:r>
              <a:rPr lang="en-US" sz="1000" i="1" dirty="0"/>
              <a:t>Census of </a:t>
            </a:r>
            <a:r>
              <a:rPr lang="en-US" sz="1000" i="1" dirty="0" smtClean="0"/>
              <a:t>India; </a:t>
            </a:r>
            <a:r>
              <a:rPr lang="en-US" sz="1000" dirty="0"/>
              <a:t>and </a:t>
            </a:r>
            <a:r>
              <a:rPr lang="en-US" sz="1000" i="1" dirty="0"/>
              <a:t>2009 Statistical Yearbook of China, </a:t>
            </a:r>
            <a:r>
              <a:rPr lang="en-US" sz="1000" dirty="0"/>
              <a:t>National Bureau of Statistics</a:t>
            </a:r>
            <a:endParaRPr lang="en-US" sz="1000" i="1" dirty="0"/>
          </a:p>
          <a:p>
            <a:pPr algn="l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875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4024</TotalTime>
  <Words>42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Households With Access to Tap Water, India and Selected States, 2001, and China, 1990 and 2008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195</cp:revision>
  <cp:lastPrinted>2011-07-26T20:56:00Z</cp:lastPrinted>
  <dcterms:created xsi:type="dcterms:W3CDTF">2011-07-23T19:43:15Z</dcterms:created>
  <dcterms:modified xsi:type="dcterms:W3CDTF">2012-02-22T20:32:03Z</dcterms:modified>
</cp:coreProperties>
</file>